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97" r:id="rId3"/>
    <p:sldId id="302" r:id="rId4"/>
    <p:sldId id="303" r:id="rId5"/>
    <p:sldId id="300" r:id="rId6"/>
    <p:sldId id="29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4B"/>
    <a:srgbClr val="FF6161"/>
    <a:srgbClr val="FF9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60"/>
  </p:normalViewPr>
  <p:slideViewPr>
    <p:cSldViewPr>
      <p:cViewPr varScale="1">
        <p:scale>
          <a:sx n="102" d="100"/>
          <a:sy n="102" d="100"/>
        </p:scale>
        <p:origin x="2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910AA-CA45-438C-BCE3-802B81E93C1A}" type="datetimeFigureOut">
              <a:rPr lang="en-GB" smtClean="0"/>
              <a:pPr/>
              <a:t>26/03/2019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7A0A1-55E5-4DB8-A6ED-430F3BF24496}" type="slidenum">
              <a:rPr lang="en-GB" smtClean="0"/>
              <a:pPr/>
              <a:t>‹#›</a:t>
            </a:fld>
            <a:endParaRPr lang="en-GB"/>
          </a:p>
        </p:txBody>
      </p:sp>
    </p:spTree>
    <p:extLst>
      <p:ext uri="{BB962C8B-B14F-4D97-AF65-F5344CB8AC3E}">
        <p14:creationId xmlns:p14="http://schemas.microsoft.com/office/powerpoint/2010/main" val="22646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4Dc_91eUUS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https://www.youtube.com/watch?v=4Dc_91eUUSY</a:t>
            </a:r>
            <a:endParaRPr lang="en-GB" dirty="0" smtClean="0"/>
          </a:p>
          <a:p>
            <a:endParaRPr lang="en-GB" dirty="0"/>
          </a:p>
        </p:txBody>
      </p:sp>
      <p:sp>
        <p:nvSpPr>
          <p:cNvPr id="4" name="Slide Number Placeholder 3"/>
          <p:cNvSpPr>
            <a:spLocks noGrp="1"/>
          </p:cNvSpPr>
          <p:nvPr>
            <p:ph type="sldNum" sz="quarter" idx="10"/>
          </p:nvPr>
        </p:nvSpPr>
        <p:spPr/>
        <p:txBody>
          <a:bodyPr/>
          <a:lstStyle/>
          <a:p>
            <a:fld id="{3177A0A1-55E5-4DB8-A6ED-430F3BF24496}" type="slidenum">
              <a:rPr lang="en-GB" smtClean="0"/>
              <a:pPr/>
              <a:t>1</a:t>
            </a:fld>
            <a:endParaRPr lang="en-GB"/>
          </a:p>
        </p:txBody>
      </p:sp>
    </p:spTree>
    <p:extLst>
      <p:ext uri="{BB962C8B-B14F-4D97-AF65-F5344CB8AC3E}">
        <p14:creationId xmlns:p14="http://schemas.microsoft.com/office/powerpoint/2010/main" val="3645044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77A0A1-55E5-4DB8-A6ED-430F3BF24496}" type="slidenum">
              <a:rPr lang="en-GB" smtClean="0"/>
              <a:pPr/>
              <a:t>2</a:t>
            </a:fld>
            <a:endParaRPr lang="en-GB"/>
          </a:p>
        </p:txBody>
      </p:sp>
    </p:spTree>
    <p:extLst>
      <p:ext uri="{BB962C8B-B14F-4D97-AF65-F5344CB8AC3E}">
        <p14:creationId xmlns:p14="http://schemas.microsoft.com/office/powerpoint/2010/main" val="283922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77A0A1-55E5-4DB8-A6ED-430F3BF24496}" type="slidenum">
              <a:rPr lang="en-GB" smtClean="0"/>
              <a:pPr/>
              <a:t>6</a:t>
            </a:fld>
            <a:endParaRPr lang="en-GB"/>
          </a:p>
        </p:txBody>
      </p:sp>
    </p:spTree>
    <p:extLst>
      <p:ext uri="{BB962C8B-B14F-4D97-AF65-F5344CB8AC3E}">
        <p14:creationId xmlns:p14="http://schemas.microsoft.com/office/powerpoint/2010/main" val="4147006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Content Placeholder 2"/>
          <p:cNvSpPr txBox="1">
            <a:spLocks/>
          </p:cNvSpPr>
          <p:nvPr userDrawn="1"/>
        </p:nvSpPr>
        <p:spPr>
          <a:xfrm>
            <a:off x="8059881" y="457200"/>
            <a:ext cx="1084119" cy="1905000"/>
          </a:xfrm>
          <a:prstGeom prst="rect">
            <a:avLst/>
          </a:prstGeom>
          <a:solidFill>
            <a:srgbClr val="92D050">
              <a:alpha val="44000"/>
            </a:srgb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smtClean="0"/>
              <a:t>1. To identify the impact of TV media on popular culture during the late 1960s and 70s </a:t>
            </a:r>
            <a:endParaRPr lang="en-GB" dirty="0"/>
          </a:p>
        </p:txBody>
      </p:sp>
      <p:sp>
        <p:nvSpPr>
          <p:cNvPr id="8" name="Content Placeholder 2"/>
          <p:cNvSpPr txBox="1">
            <a:spLocks/>
          </p:cNvSpPr>
          <p:nvPr userDrawn="1"/>
        </p:nvSpPr>
        <p:spPr>
          <a:xfrm>
            <a:off x="8059878" y="2362200"/>
            <a:ext cx="1084119" cy="2667000"/>
          </a:xfrm>
          <a:prstGeom prst="rect">
            <a:avLst/>
          </a:prstGeom>
          <a:solidFill>
            <a:schemeClr val="accent6">
              <a:lumMod val="75000"/>
              <a:alpha val="25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2. To explain the way in which broadcast media shaped American views of both foreign and domestic politics</a:t>
            </a:r>
            <a:endParaRPr lang="en-GB" dirty="0"/>
          </a:p>
        </p:txBody>
      </p:sp>
      <p:sp>
        <p:nvSpPr>
          <p:cNvPr id="9" name="Title 1"/>
          <p:cNvSpPr txBox="1">
            <a:spLocks/>
          </p:cNvSpPr>
          <p:nvPr userDrawn="1"/>
        </p:nvSpPr>
        <p:spPr>
          <a:xfrm>
            <a:off x="6927" y="-1"/>
            <a:ext cx="8052953" cy="457201"/>
          </a:xfrm>
          <a:prstGeom prst="rect">
            <a:avLst/>
          </a:prstGeom>
          <a:solidFill>
            <a:schemeClr val="tx2">
              <a:lumMod val="20000"/>
              <a:lumOff val="80000"/>
              <a:alpha val="71000"/>
            </a:schemeClr>
          </a:solidFill>
          <a:ln>
            <a:solidFill>
              <a:schemeClr val="tx1"/>
            </a:solidFill>
          </a:ln>
          <a:effectLst>
            <a:outerShdw blurRad="50800" dist="38100" dir="2700000" algn="tl" rotWithShape="0">
              <a:prstClr val="black">
                <a:alpha val="40000"/>
              </a:prstClr>
            </a:outerShdw>
          </a:effectLst>
        </p:spPr>
        <p:txBody>
          <a:bodyPr>
            <a:normAutofit fontScale="52500" lnSpcReduction="20000"/>
          </a:bodyPr>
          <a:lstStyle/>
          <a:p>
            <a:pPr algn="ctr"/>
            <a:r>
              <a:rPr lang="en-GB" sz="2800" u="sng" dirty="0" smtClean="0"/>
              <a:t>How accurate is it to say the TV media determined the way that most Americans understood events, both domestic and foreign, after 1950?</a:t>
            </a:r>
            <a:endParaRPr lang="en-GB" sz="2800" u="sng" dirty="0"/>
          </a:p>
        </p:txBody>
      </p:sp>
      <p:sp>
        <p:nvSpPr>
          <p:cNvPr id="10" name="Content Placeholder 2"/>
          <p:cNvSpPr txBox="1">
            <a:spLocks/>
          </p:cNvSpPr>
          <p:nvPr userDrawn="1"/>
        </p:nvSpPr>
        <p:spPr>
          <a:xfrm>
            <a:off x="8059881" y="0"/>
            <a:ext cx="1097975" cy="457200"/>
          </a:xfrm>
          <a:prstGeom prst="rect">
            <a:avLst/>
          </a:prstGeom>
          <a:solidFill>
            <a:schemeClr val="bg1">
              <a:alpha val="42000"/>
            </a:schemeClr>
          </a:solidFill>
          <a:ln>
            <a:solidFill>
              <a:schemeClr val="tx1"/>
            </a:solidFill>
          </a:ln>
          <a:effectLst>
            <a:outerShdw blurRad="50800" dist="38100" dir="2700000" algn="tl" rotWithShape="0">
              <a:prstClr val="black">
                <a:alpha val="40000"/>
              </a:prstClr>
            </a:outerShdw>
          </a:effectLst>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err="1">
                <a:ln>
                  <a:noFill/>
                </a:ln>
                <a:solidFill>
                  <a:schemeClr val="tx1"/>
                </a:solidFill>
                <a:effectLst/>
                <a:uLnTx/>
                <a:uFillTx/>
                <a:latin typeface="+mn-lt"/>
                <a:ea typeface="+mn-ea"/>
                <a:cs typeface="+mn-cs"/>
              </a:rPr>
              <a:t>LOs</a:t>
            </a:r>
            <a:r>
              <a:rPr kumimoji="0" lang="en-GB" sz="3200" b="0" i="0" u="none" strike="noStrike" kern="1200" cap="none" spc="0" normalizeH="0" baseline="0" noProof="0" dirty="0">
                <a:ln>
                  <a:noFill/>
                </a:ln>
                <a:solidFill>
                  <a:schemeClr val="tx1"/>
                </a:solidFill>
                <a:effectLst/>
                <a:uLnTx/>
                <a:uFillTx/>
                <a:latin typeface="+mn-lt"/>
                <a:ea typeface="+mn-ea"/>
                <a:cs typeface="+mn-cs"/>
              </a:rPr>
              <a:t>:</a:t>
            </a:r>
          </a:p>
        </p:txBody>
      </p:sp>
      <p:pic>
        <p:nvPicPr>
          <p:cNvPr id="12" name="Picture 3" descr="C:\Users\User\AppData\Local\Microsoft\Windows\Temporary Internet Files\Content.IE5\6SN8KSO3\MC900383586[1].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flipH="1">
            <a:off x="8659091" y="41355"/>
            <a:ext cx="509737" cy="6836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MR\Local Settings\Temporary Internet Files\Content.IE5\RF3KTYH8\MC900383576[1].wmf"/>
          <p:cNvPicPr>
            <a:picLocks noChangeAspect="1" noChangeArrowheads="1"/>
          </p:cNvPicPr>
          <p:nvPr userDrawn="1"/>
        </p:nvPicPr>
        <p:blipFill>
          <a:blip r:embed="rId14" cstate="print"/>
          <a:srcRect/>
          <a:stretch>
            <a:fillRect/>
          </a:stretch>
        </p:blipFill>
        <p:spPr bwMode="auto">
          <a:xfrm rot="1864105">
            <a:off x="94778" y="52574"/>
            <a:ext cx="331458" cy="459447"/>
          </a:xfrm>
          <a:prstGeom prst="rect">
            <a:avLst/>
          </a:prstGeom>
          <a:noFill/>
        </p:spPr>
      </p:pic>
      <p:sp>
        <p:nvSpPr>
          <p:cNvPr id="14" name="Content Placeholder 2"/>
          <p:cNvSpPr txBox="1">
            <a:spLocks/>
          </p:cNvSpPr>
          <p:nvPr userDrawn="1"/>
        </p:nvSpPr>
        <p:spPr>
          <a:xfrm>
            <a:off x="8059879" y="5029200"/>
            <a:ext cx="1097978" cy="1828800"/>
          </a:xfrm>
          <a:prstGeom prst="rect">
            <a:avLst/>
          </a:prstGeom>
          <a:solidFill>
            <a:srgbClr val="7030A0">
              <a:alpha val="31000"/>
            </a:srgb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u="sng" dirty="0" smtClean="0"/>
              <a:t>Keywords</a:t>
            </a:r>
          </a:p>
          <a:p>
            <a:pPr marL="0" indent="0">
              <a:buFont typeface="Arial" pitchFamily="34" charset="0"/>
              <a:buNone/>
            </a:pPr>
            <a:r>
              <a:rPr lang="en-GB" sz="1600" b="0" u="none" dirty="0" smtClean="0"/>
              <a:t>Hubris = excessive pride and self-confidence </a:t>
            </a:r>
            <a:endParaRPr lang="en-GB" sz="1800" b="0" u="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dition.cnn.com/videos/tv/2015/06/03/television-impact-the-seventies.cnn/video/playlists/the-seventies/"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304800" y="4405746"/>
            <a:ext cx="6986737" cy="609600"/>
          </a:xfrm>
          <a:prstGeom prst="rect">
            <a:avLst/>
          </a:prstGeom>
          <a:solidFill>
            <a:srgbClr val="FF9953"/>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2. To </a:t>
            </a:r>
            <a:r>
              <a:rPr lang="en-GB" dirty="0" smtClean="0"/>
              <a:t>explain the way in which broadcast media shaped American views of both foreign and domestic politics</a:t>
            </a:r>
            <a:endParaRPr lang="en-GB" dirty="0"/>
          </a:p>
        </p:txBody>
      </p:sp>
      <p:sp>
        <p:nvSpPr>
          <p:cNvPr id="4" name="Title 1"/>
          <p:cNvSpPr txBox="1">
            <a:spLocks/>
          </p:cNvSpPr>
          <p:nvPr/>
        </p:nvSpPr>
        <p:spPr>
          <a:xfrm>
            <a:off x="945483" y="736719"/>
            <a:ext cx="6096000" cy="1591654"/>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u="sng" dirty="0"/>
              <a:t>How accurate is it to say the TV media determined the way that most Americans understood events, both domestic and foreign, after 1950?</a:t>
            </a:r>
          </a:p>
        </p:txBody>
      </p:sp>
      <p:sp>
        <p:nvSpPr>
          <p:cNvPr id="7" name="Content Placeholder 2"/>
          <p:cNvSpPr txBox="1">
            <a:spLocks/>
          </p:cNvSpPr>
          <p:nvPr/>
        </p:nvSpPr>
        <p:spPr>
          <a:xfrm>
            <a:off x="304800" y="3810000"/>
            <a:ext cx="6986737" cy="609600"/>
          </a:xfrm>
          <a:prstGeom prst="rect">
            <a:avLst/>
          </a:prstGeom>
          <a:solidFill>
            <a:srgbClr val="92D050"/>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dirty="0"/>
              <a:t>1</a:t>
            </a:r>
            <a:r>
              <a:rPr lang="en-GB" dirty="0" smtClean="0"/>
              <a:t>. To identify the impact of TV media on popular culture during the late 1960s and 70s </a:t>
            </a:r>
            <a:endParaRPr lang="en-GB" dirty="0"/>
          </a:p>
        </p:txBody>
      </p:sp>
      <p:sp>
        <p:nvSpPr>
          <p:cNvPr id="6" name="Content Placeholder 2"/>
          <p:cNvSpPr txBox="1">
            <a:spLocks/>
          </p:cNvSpPr>
          <p:nvPr/>
        </p:nvSpPr>
        <p:spPr>
          <a:xfrm>
            <a:off x="3429000" y="3352800"/>
            <a:ext cx="1266824" cy="45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solidFill>
                  <a:schemeClr val="tx1"/>
                </a:solidFill>
              </a:rPr>
              <a:t>LOs:</a:t>
            </a:r>
          </a:p>
        </p:txBody>
      </p:sp>
      <p:pic>
        <p:nvPicPr>
          <p:cNvPr id="10" name="Picture 3" descr="C:\Users\User\AppData\Local\Microsoft\Windows\Temporary Internet Files\Content.IE5\6SN8KSO3\MC9003835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10399" y="3788889"/>
            <a:ext cx="914400" cy="12264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Documents and Settings\MR\Local Settings\Temporary Internet Files\Content.IE5\RF3KTYH8\MC900383576[1].wmf"/>
          <p:cNvPicPr>
            <a:picLocks noChangeAspect="1" noChangeArrowheads="1"/>
          </p:cNvPicPr>
          <p:nvPr/>
        </p:nvPicPr>
        <p:blipFill>
          <a:blip r:embed="rId4" cstate="print"/>
          <a:srcRect/>
          <a:stretch>
            <a:fillRect/>
          </a:stretch>
        </p:blipFill>
        <p:spPr bwMode="auto">
          <a:xfrm rot="1864105">
            <a:off x="131152" y="336268"/>
            <a:ext cx="1041226" cy="1443284"/>
          </a:xfrm>
          <a:prstGeom prst="rect">
            <a:avLst/>
          </a:prstGeom>
          <a:noFill/>
        </p:spPr>
      </p:pic>
      <p:cxnSp>
        <p:nvCxnSpPr>
          <p:cNvPr id="3" name="Straight Arrow Connector 2">
            <a:extLst>
              <a:ext uri="{FF2B5EF4-FFF2-40B4-BE49-F238E27FC236}">
                <a16:creationId xmlns:a16="http://schemas.microsoft.com/office/drawing/2014/main" id="{F9C16225-3BC0-4A1C-9A56-4DFD620A620A}"/>
              </a:ext>
            </a:extLst>
          </p:cNvPr>
          <p:cNvCxnSpPr/>
          <p:nvPr/>
        </p:nvCxnSpPr>
        <p:spPr>
          <a:xfrm flipV="1">
            <a:off x="1012908" y="2337443"/>
            <a:ext cx="457200" cy="380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6B3462A-7BD4-4EBB-AE73-F513747637B5}"/>
              </a:ext>
            </a:extLst>
          </p:cNvPr>
          <p:cNvSpPr txBox="1"/>
          <p:nvPr/>
        </p:nvSpPr>
        <p:spPr>
          <a:xfrm>
            <a:off x="457200" y="2628901"/>
            <a:ext cx="2286000" cy="369332"/>
          </a:xfrm>
          <a:prstGeom prst="rect">
            <a:avLst/>
          </a:prstGeom>
          <a:noFill/>
        </p:spPr>
        <p:txBody>
          <a:bodyPr wrap="square" rtlCol="0">
            <a:spAutoFit/>
          </a:bodyPr>
          <a:lstStyle/>
          <a:p>
            <a:r>
              <a:rPr lang="en-GB" u="sng" dirty="0"/>
              <a:t>underlined</a:t>
            </a:r>
          </a:p>
        </p:txBody>
      </p:sp>
      <p:sp>
        <p:nvSpPr>
          <p:cNvPr id="12" name="TextBox 11">
            <a:extLst>
              <a:ext uri="{FF2B5EF4-FFF2-40B4-BE49-F238E27FC236}">
                <a16:creationId xmlns:a16="http://schemas.microsoft.com/office/drawing/2014/main" id="{15948794-711F-4B13-969E-A550B7B04BD5}"/>
              </a:ext>
            </a:extLst>
          </p:cNvPr>
          <p:cNvSpPr txBox="1"/>
          <p:nvPr/>
        </p:nvSpPr>
        <p:spPr>
          <a:xfrm>
            <a:off x="5638799" y="2470630"/>
            <a:ext cx="2286000" cy="646331"/>
          </a:xfrm>
          <a:prstGeom prst="rect">
            <a:avLst/>
          </a:prstGeom>
          <a:noFill/>
        </p:spPr>
        <p:txBody>
          <a:bodyPr wrap="square" rtlCol="0">
            <a:spAutoFit/>
          </a:bodyPr>
          <a:lstStyle/>
          <a:p>
            <a:r>
              <a:rPr lang="en-GB" u="sng" dirty="0"/>
              <a:t>It’s a question, so it needs a ?</a:t>
            </a:r>
          </a:p>
        </p:txBody>
      </p:sp>
      <p:cxnSp>
        <p:nvCxnSpPr>
          <p:cNvPr id="13" name="Straight Arrow Connector 12">
            <a:extLst>
              <a:ext uri="{FF2B5EF4-FFF2-40B4-BE49-F238E27FC236}">
                <a16:creationId xmlns:a16="http://schemas.microsoft.com/office/drawing/2014/main" id="{1BB1F146-08B2-4AF0-AB51-E58E99FA51E6}"/>
              </a:ext>
            </a:extLst>
          </p:cNvPr>
          <p:cNvCxnSpPr>
            <a:cxnSpLocks/>
          </p:cNvCxnSpPr>
          <p:nvPr/>
        </p:nvCxnSpPr>
        <p:spPr>
          <a:xfrm flipH="1" flipV="1">
            <a:off x="6477000" y="2187816"/>
            <a:ext cx="472509"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131904C-1652-4B16-B5B4-1EB7BFFAF595}"/>
              </a:ext>
            </a:extLst>
          </p:cNvPr>
          <p:cNvSpPr/>
          <p:nvPr/>
        </p:nvSpPr>
        <p:spPr>
          <a:xfrm>
            <a:off x="304800" y="5241760"/>
            <a:ext cx="7152920" cy="523220"/>
          </a:xfrm>
          <a:prstGeom prst="rect">
            <a:avLst/>
          </a:prstGeom>
        </p:spPr>
        <p:txBody>
          <a:bodyPr wrap="none">
            <a:spAutoFit/>
          </a:bodyPr>
          <a:lstStyle/>
          <a:p>
            <a:r>
              <a:rPr lang="en-GB" sz="2800" dirty="0" smtClean="0">
                <a:latin typeface="arial" panose="020B0604020202020204" pitchFamily="34" charset="0"/>
              </a:rPr>
              <a:t>Hubris = excessive </a:t>
            </a:r>
            <a:r>
              <a:rPr lang="en-GB" sz="2800" dirty="0">
                <a:latin typeface="arial" panose="020B0604020202020204" pitchFamily="34" charset="0"/>
              </a:rPr>
              <a:t>pride or self-confidence.</a:t>
            </a:r>
            <a:endParaRPr lang="en-GB" sz="2800" dirty="0"/>
          </a:p>
        </p:txBody>
      </p:sp>
    </p:spTree>
    <p:extLst>
      <p:ext uri="{BB962C8B-B14F-4D97-AF65-F5344CB8AC3E}">
        <p14:creationId xmlns:p14="http://schemas.microsoft.com/office/powerpoint/2010/main" val="154118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5F03-B878-41BF-90B6-2952E73461A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71B5701-29A5-4A52-B579-2B2A95427C3A}"/>
              </a:ext>
            </a:extLst>
          </p:cNvPr>
          <p:cNvSpPr>
            <a:spLocks noGrp="1"/>
          </p:cNvSpPr>
          <p:nvPr>
            <p:ph idx="1"/>
          </p:nvPr>
        </p:nvSpPr>
        <p:spPr/>
        <p:txBody>
          <a:bodyPr/>
          <a:lstStyle/>
          <a:p>
            <a:endParaRPr lang="en-GB"/>
          </a:p>
        </p:txBody>
      </p:sp>
      <p:sp>
        <p:nvSpPr>
          <p:cNvPr id="4" name="Title 1">
            <a:extLst>
              <a:ext uri="{FF2B5EF4-FFF2-40B4-BE49-F238E27FC236}">
                <a16:creationId xmlns:a16="http://schemas.microsoft.com/office/drawing/2014/main" id="{CB8F8F56-2DF1-43E6-8D43-FAD7CFA1C931}"/>
              </a:ext>
            </a:extLst>
          </p:cNvPr>
          <p:cNvSpPr txBox="1">
            <a:spLocks/>
          </p:cNvSpPr>
          <p:nvPr/>
        </p:nvSpPr>
        <p:spPr>
          <a:xfrm>
            <a:off x="429065" y="731837"/>
            <a:ext cx="7160456" cy="3420793"/>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a:t>Task one</a:t>
            </a:r>
            <a:r>
              <a:rPr lang="en-GB" sz="2800" dirty="0"/>
              <a:t>: 1970s disaster? A decline of confidence and collapse of hubris. </a:t>
            </a:r>
          </a:p>
          <a:p>
            <a:pPr algn="l"/>
            <a:endParaRPr lang="en-GB" sz="2800" dirty="0"/>
          </a:p>
          <a:p>
            <a:pPr algn="l"/>
            <a:r>
              <a:rPr lang="en-GB" sz="2800" dirty="0"/>
              <a:t>Look at the spider diagram on the hand out. </a:t>
            </a:r>
          </a:p>
          <a:p>
            <a:pPr algn="l"/>
            <a:endParaRPr lang="en-GB" sz="2800" dirty="0"/>
          </a:p>
          <a:p>
            <a:pPr algn="l"/>
            <a:r>
              <a:rPr lang="en-GB" sz="2800" dirty="0"/>
              <a:t>Add examples to each domestic and foreign problems during the 1970s.  </a:t>
            </a:r>
          </a:p>
        </p:txBody>
      </p:sp>
      <p:sp>
        <p:nvSpPr>
          <p:cNvPr id="5" name="Title 1">
            <a:extLst>
              <a:ext uri="{FF2B5EF4-FFF2-40B4-BE49-F238E27FC236}">
                <a16:creationId xmlns:a16="http://schemas.microsoft.com/office/drawing/2014/main" id="{73219540-4C16-4002-80D1-8B8C0376BB75}"/>
              </a:ext>
            </a:extLst>
          </p:cNvPr>
          <p:cNvSpPr txBox="1">
            <a:spLocks/>
          </p:cNvSpPr>
          <p:nvPr/>
        </p:nvSpPr>
        <p:spPr>
          <a:xfrm>
            <a:off x="429065" y="4457968"/>
            <a:ext cx="7160456" cy="2125394"/>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800" b="1" dirty="0"/>
              <a:t>Challenge</a:t>
            </a:r>
            <a:r>
              <a:rPr lang="en-GB" sz="2800" dirty="0"/>
              <a:t>: </a:t>
            </a:r>
          </a:p>
          <a:p>
            <a:pPr algn="l"/>
            <a:endParaRPr lang="en-GB" sz="2800" dirty="0"/>
          </a:p>
          <a:p>
            <a:pPr algn="l"/>
            <a:r>
              <a:rPr lang="en-GB" sz="2800" dirty="0"/>
              <a:t>Which was the greatest problem for America and why? </a:t>
            </a:r>
            <a:r>
              <a:rPr lang="en-GB" sz="2800" i="1" dirty="0"/>
              <a:t>Use the word ‘hubris’ in your answer.</a:t>
            </a:r>
            <a:endParaRPr lang="en-GB" sz="2800" dirty="0"/>
          </a:p>
        </p:txBody>
      </p:sp>
    </p:spTree>
    <p:extLst>
      <p:ext uri="{BB962C8B-B14F-4D97-AF65-F5344CB8AC3E}">
        <p14:creationId xmlns:p14="http://schemas.microsoft.com/office/powerpoint/2010/main" val="544140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6D4A-ABAE-4921-AE8C-9AEA75138687}"/>
              </a:ext>
            </a:extLst>
          </p:cNvPr>
          <p:cNvSpPr>
            <a:spLocks noGrp="1"/>
          </p:cNvSpPr>
          <p:nvPr>
            <p:ph type="title"/>
          </p:nvPr>
        </p:nvSpPr>
        <p:spPr>
          <a:xfrm>
            <a:off x="-16727" y="244158"/>
            <a:ext cx="8229600" cy="1143000"/>
          </a:xfrm>
        </p:spPr>
        <p:txBody>
          <a:bodyPr>
            <a:normAutofit/>
          </a:bodyPr>
          <a:lstStyle/>
          <a:p>
            <a:r>
              <a:rPr lang="en-GB" sz="4000" dirty="0"/>
              <a:t>What changed during the 1970s?</a:t>
            </a:r>
          </a:p>
        </p:txBody>
      </p:sp>
      <p:sp>
        <p:nvSpPr>
          <p:cNvPr id="3" name="Content Placeholder 2">
            <a:extLst>
              <a:ext uri="{FF2B5EF4-FFF2-40B4-BE49-F238E27FC236}">
                <a16:creationId xmlns:a16="http://schemas.microsoft.com/office/drawing/2014/main" id="{BABD3D80-37E8-4152-86FB-36DE59597504}"/>
              </a:ext>
            </a:extLst>
          </p:cNvPr>
          <p:cNvSpPr>
            <a:spLocks noGrp="1"/>
          </p:cNvSpPr>
          <p:nvPr>
            <p:ph idx="1"/>
          </p:nvPr>
        </p:nvSpPr>
        <p:spPr>
          <a:xfrm>
            <a:off x="304800" y="5891893"/>
            <a:ext cx="8229600" cy="4525963"/>
          </a:xfrm>
        </p:spPr>
        <p:txBody>
          <a:bodyPr>
            <a:normAutofit/>
          </a:bodyPr>
          <a:lstStyle/>
          <a:p>
            <a:pPr marL="0" indent="0">
              <a:buNone/>
            </a:pPr>
            <a:r>
              <a:rPr lang="en-GB" sz="1800" dirty="0">
                <a:hlinkClick r:id="rId2"/>
              </a:rPr>
              <a:t>https://edition.cnn.com/videos/tv/2015/06/03/television-impact-the-seventies.cnn/video/playlists/the-seventies/</a:t>
            </a:r>
            <a:endParaRPr lang="en-GB" sz="1800" dirty="0"/>
          </a:p>
          <a:p>
            <a:endParaRPr lang="en-GB" sz="1800" dirty="0"/>
          </a:p>
        </p:txBody>
      </p:sp>
      <p:pic>
        <p:nvPicPr>
          <p:cNvPr id="4" name="Picture 4" descr="Image result for 1970s us tv news vietnam">
            <a:extLst>
              <a:ext uri="{FF2B5EF4-FFF2-40B4-BE49-F238E27FC236}">
                <a16:creationId xmlns:a16="http://schemas.microsoft.com/office/drawing/2014/main" id="{87A4CBCB-B723-4DC4-B0F5-911EDD1BC9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87158"/>
            <a:ext cx="2619375" cy="1962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1970s us tv news vietnam">
            <a:extLst>
              <a:ext uri="{FF2B5EF4-FFF2-40B4-BE49-F238E27FC236}">
                <a16:creationId xmlns:a16="http://schemas.microsoft.com/office/drawing/2014/main" id="{1A7BE578-F6DD-49BC-AC50-1B0C40B0AF5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4663" y="1322727"/>
            <a:ext cx="3331264" cy="18744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sesame street first ever episode">
            <a:extLst>
              <a:ext uri="{FF2B5EF4-FFF2-40B4-BE49-F238E27FC236}">
                <a16:creationId xmlns:a16="http://schemas.microsoft.com/office/drawing/2014/main" id="{8FF68494-F435-465E-89D2-1D7EEBCD794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5957" y="3677709"/>
            <a:ext cx="3505200" cy="196315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watergate hearings">
            <a:extLst>
              <a:ext uri="{FF2B5EF4-FFF2-40B4-BE49-F238E27FC236}">
                <a16:creationId xmlns:a16="http://schemas.microsoft.com/office/drawing/2014/main" id="{610DF1AB-5045-43AF-AD7F-B38D9EFA71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3349308"/>
            <a:ext cx="2975766" cy="2382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92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7" y="457200"/>
            <a:ext cx="8229600" cy="1143000"/>
          </a:xfrm>
        </p:spPr>
        <p:txBody>
          <a:bodyPr>
            <a:normAutofit/>
          </a:bodyPr>
          <a:lstStyle/>
          <a:p>
            <a:r>
              <a:rPr lang="en-GB" dirty="0" smtClean="0"/>
              <a:t>Relationships with presidents</a:t>
            </a:r>
            <a:endParaRPr lang="en-GB"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76800" y="3581400"/>
            <a:ext cx="2372834" cy="2989771"/>
          </a:xfrm>
        </p:spPr>
      </p:pic>
      <p:pic>
        <p:nvPicPr>
          <p:cNvPr id="4" name="Picture 2" descr="https://iconicphotos.files.wordpress.com/2009/08/ford_10.jpg?w=809">
            <a:extLst>
              <a:ext uri="{FF2B5EF4-FFF2-40B4-BE49-F238E27FC236}">
                <a16:creationId xmlns:a16="http://schemas.microsoft.com/office/drawing/2014/main" id="{FF770C4B-9B67-4490-BCF3-D2B3EE7EE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3426946" cy="22383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0200" y="4343400"/>
            <a:ext cx="3133344" cy="205740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6380" y="1600200"/>
            <a:ext cx="3291273" cy="1851341"/>
          </a:xfrm>
          <a:prstGeom prst="rect">
            <a:avLst/>
          </a:prstGeom>
        </p:spPr>
      </p:pic>
    </p:spTree>
    <p:extLst>
      <p:ext uri="{BB962C8B-B14F-4D97-AF65-F5344CB8AC3E}">
        <p14:creationId xmlns:p14="http://schemas.microsoft.com/office/powerpoint/2010/main" val="343379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50B48-3529-4C81-A952-4287E5F1420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92CEAE8-2EAD-40ED-A577-7AF42C20E988}"/>
              </a:ext>
            </a:extLst>
          </p:cNvPr>
          <p:cNvSpPr>
            <a:spLocks noGrp="1"/>
          </p:cNvSpPr>
          <p:nvPr>
            <p:ph idx="1"/>
          </p:nvPr>
        </p:nvSpPr>
        <p:spPr/>
        <p:txBody>
          <a:bodyPr/>
          <a:lstStyle/>
          <a:p>
            <a:endParaRPr lang="en-GB"/>
          </a:p>
        </p:txBody>
      </p:sp>
      <p:pic>
        <p:nvPicPr>
          <p:cNvPr id="2050" name="Picture 2" descr="Image result for watergate hearings">
            <a:extLst>
              <a:ext uri="{FF2B5EF4-FFF2-40B4-BE49-F238E27FC236}">
                <a16:creationId xmlns:a16="http://schemas.microsoft.com/office/drawing/2014/main" id="{610DF1AB-5045-43AF-AD7F-B38D9EFA7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927" y="838200"/>
            <a:ext cx="7162596" cy="5735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137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5F03-B878-41BF-90B6-2952E73461A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71B5701-29A5-4A52-B579-2B2A95427C3A}"/>
              </a:ext>
            </a:extLst>
          </p:cNvPr>
          <p:cNvSpPr>
            <a:spLocks noGrp="1"/>
          </p:cNvSpPr>
          <p:nvPr>
            <p:ph idx="1"/>
          </p:nvPr>
        </p:nvSpPr>
        <p:spPr/>
        <p:txBody>
          <a:bodyPr/>
          <a:lstStyle/>
          <a:p>
            <a:endParaRPr lang="en-GB" dirty="0"/>
          </a:p>
        </p:txBody>
      </p:sp>
      <p:sp>
        <p:nvSpPr>
          <p:cNvPr id="4" name="Title 1">
            <a:extLst>
              <a:ext uri="{FF2B5EF4-FFF2-40B4-BE49-F238E27FC236}">
                <a16:creationId xmlns:a16="http://schemas.microsoft.com/office/drawing/2014/main" id="{CB8F8F56-2DF1-43E6-8D43-FAD7CFA1C931}"/>
              </a:ext>
            </a:extLst>
          </p:cNvPr>
          <p:cNvSpPr txBox="1">
            <a:spLocks/>
          </p:cNvSpPr>
          <p:nvPr/>
        </p:nvSpPr>
        <p:spPr>
          <a:xfrm>
            <a:off x="429065" y="731837"/>
            <a:ext cx="7160456" cy="4191001"/>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smtClean="0"/>
              <a:t>HW</a:t>
            </a:r>
            <a:r>
              <a:rPr lang="en-GB" sz="2400" dirty="0" smtClean="0"/>
              <a:t>: Answer the following:</a:t>
            </a:r>
            <a:endParaRPr lang="en-GB" sz="2400" dirty="0"/>
          </a:p>
          <a:p>
            <a:pPr marL="514350" indent="-514350" algn="l">
              <a:buAutoNum type="arabicParenR"/>
            </a:pPr>
            <a:r>
              <a:rPr lang="en-GB" sz="2400" dirty="0"/>
              <a:t>How did </a:t>
            </a:r>
            <a:r>
              <a:rPr lang="en-GB" sz="2400" dirty="0" smtClean="0"/>
              <a:t>TV ownership </a:t>
            </a:r>
            <a:r>
              <a:rPr lang="en-GB" sz="2400" dirty="0"/>
              <a:t>change? Give figures. (p.83)</a:t>
            </a:r>
          </a:p>
          <a:p>
            <a:pPr marL="514350" indent="-514350" algn="l">
              <a:buAutoNum type="arabicParenR"/>
            </a:pPr>
            <a:r>
              <a:rPr lang="en-GB" sz="2400" dirty="0"/>
              <a:t>What was the impact of the increase in channels and TV shows? (p.84)</a:t>
            </a:r>
          </a:p>
          <a:p>
            <a:pPr marL="514350" indent="-514350" algn="l">
              <a:buAutoNum type="arabicParenR"/>
            </a:pPr>
            <a:r>
              <a:rPr lang="en-GB" sz="2400" dirty="0"/>
              <a:t>Create a spider diagram to describe how the 1967 PBA influenced changes in popular culture? (p.85)</a:t>
            </a:r>
          </a:p>
          <a:p>
            <a:pPr marL="514350" indent="-514350" algn="l">
              <a:buAutoNum type="arabicParenR"/>
            </a:pPr>
            <a:r>
              <a:rPr lang="en-GB" sz="2400" dirty="0"/>
              <a:t>How did broadcast news shape opinions towards foreign affairs after 1965? (p.85)</a:t>
            </a:r>
          </a:p>
          <a:p>
            <a:pPr marL="514350" indent="-514350" algn="l">
              <a:buAutoNum type="arabicParenR"/>
            </a:pPr>
            <a:r>
              <a:rPr lang="en-GB" sz="2400" dirty="0"/>
              <a:t>What was the media’s role in damaging the reputation of (and holding to account) the presidents?</a:t>
            </a:r>
          </a:p>
        </p:txBody>
      </p:sp>
      <p:sp>
        <p:nvSpPr>
          <p:cNvPr id="5" name="Title 1">
            <a:extLst>
              <a:ext uri="{FF2B5EF4-FFF2-40B4-BE49-F238E27FC236}">
                <a16:creationId xmlns:a16="http://schemas.microsoft.com/office/drawing/2014/main" id="{73219540-4C16-4002-80D1-8B8C0376BB75}"/>
              </a:ext>
            </a:extLst>
          </p:cNvPr>
          <p:cNvSpPr txBox="1">
            <a:spLocks/>
          </p:cNvSpPr>
          <p:nvPr/>
        </p:nvSpPr>
        <p:spPr>
          <a:xfrm>
            <a:off x="429065" y="5105400"/>
            <a:ext cx="7160456" cy="1477962"/>
          </a:xfrm>
          <a:prstGeom prst="rect">
            <a:avLst/>
          </a:prstGeom>
          <a:solidFill>
            <a:schemeClr val="accent4">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b="1" dirty="0"/>
              <a:t>Challenge</a:t>
            </a:r>
            <a:r>
              <a:rPr lang="en-GB" sz="2000" dirty="0"/>
              <a:t>: </a:t>
            </a:r>
          </a:p>
          <a:p>
            <a:pPr algn="l"/>
            <a:r>
              <a:rPr lang="en-GB" sz="2000" dirty="0"/>
              <a:t>Look at the reverse side of the first hand out, and the speech bubbles at the top. What was the media’s role in the decline of confidence in America, at home and abroad? </a:t>
            </a:r>
          </a:p>
        </p:txBody>
      </p:sp>
    </p:spTree>
    <p:extLst>
      <p:ext uri="{BB962C8B-B14F-4D97-AF65-F5344CB8AC3E}">
        <p14:creationId xmlns:p14="http://schemas.microsoft.com/office/powerpoint/2010/main" val="2891742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286</Words>
  <Application>Microsoft Office PowerPoint</Application>
  <PresentationFormat>On-screen Show (4:3)</PresentationFormat>
  <Paragraphs>30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vt:lpstr>
      <vt:lpstr>Calibri</vt:lpstr>
      <vt:lpstr>Office Theme</vt:lpstr>
      <vt:lpstr>PowerPoint Presentation</vt:lpstr>
      <vt:lpstr>PowerPoint Presentation</vt:lpstr>
      <vt:lpstr>What changed during the 1970s?</vt:lpstr>
      <vt:lpstr>Relationships with presidents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dc:title>
  <dc:creator>User</dc:creator>
  <cp:lastModifiedBy>Any Authorised User</cp:lastModifiedBy>
  <cp:revision>52</cp:revision>
  <dcterms:created xsi:type="dcterms:W3CDTF">2006-08-16T00:00:00Z</dcterms:created>
  <dcterms:modified xsi:type="dcterms:W3CDTF">2019-03-26T16:45:59Z</dcterms:modified>
</cp:coreProperties>
</file>